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9" r:id="rId5"/>
    <p:sldId id="278" r:id="rId6"/>
    <p:sldId id="264" r:id="rId7"/>
    <p:sldId id="259" r:id="rId8"/>
    <p:sldId id="265" r:id="rId9"/>
    <p:sldId id="280" r:id="rId10"/>
    <p:sldId id="261" r:id="rId11"/>
    <p:sldId id="274" r:id="rId12"/>
    <p:sldId id="275" r:id="rId13"/>
    <p:sldId id="263" r:id="rId14"/>
    <p:sldId id="276" r:id="rId15"/>
    <p:sldId id="260" r:id="rId16"/>
    <p:sldId id="277" r:id="rId17"/>
    <p:sldId id="262" r:id="rId18"/>
    <p:sldId id="269" r:id="rId19"/>
    <p:sldId id="268" r:id="rId20"/>
    <p:sldId id="267" r:id="rId21"/>
    <p:sldId id="270" r:id="rId22"/>
    <p:sldId id="271" r:id="rId23"/>
    <p:sldId id="281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2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0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1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1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43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18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FFD9"/>
            </a:gs>
            <a:gs pos="100000">
              <a:srgbClr val="F8F4A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5;&#1088;&#1086;&#1077;&#1082;&#1090;%20&#1061;&#1072;&#1073;&#1080;&#1073;&#1091;&#1083;&#1083;&#1080;&#1085;&#1072;%20&#1040;.&#1071;.,%20&#1057;&#1086;&#1090;&#1085;&#1080;&#1082;&#1086;&#1074;&#1072;%20&#1048;.&#1040;.,%20&#1052;&#1072;&#1085;&#1100;&#1082;&#1086;&#1074;&#1072;%20&#1045;.&#1057;.,%20&#1050;&#1072;&#1079;&#1072;&#1082;&#1086;&#1074;&#1072;%20&#1043;.&#1057;..doc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33206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99592" y="655528"/>
            <a:ext cx="73452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Verdana" pitchFamily="34" charset="0"/>
              </a:rPr>
              <a:t>ПРОЕКТ</a:t>
            </a:r>
          </a:p>
          <a:p>
            <a:pPr algn="ctr"/>
            <a:r>
              <a:rPr lang="ru-RU" b="1" dirty="0">
                <a:solidFill>
                  <a:srgbClr val="CC0000"/>
                </a:solidFill>
                <a:latin typeface="Verdana" pitchFamily="34" charset="0"/>
              </a:rPr>
              <a:t>рабочей программы реализации внеурочной </a:t>
            </a:r>
            <a:r>
              <a:rPr lang="ru-RU" b="1" dirty="0" smtClean="0">
                <a:solidFill>
                  <a:srgbClr val="CC0000"/>
                </a:solidFill>
                <a:latin typeface="Verdana" pitchFamily="34" charset="0"/>
              </a:rPr>
              <a:t>работы</a:t>
            </a:r>
          </a:p>
          <a:p>
            <a:pPr algn="ctr"/>
            <a:r>
              <a:rPr lang="ru-RU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ru-RU" b="1" dirty="0">
                <a:solidFill>
                  <a:srgbClr val="CC0000"/>
                </a:solidFill>
                <a:latin typeface="Verdana" pitchFamily="34" charset="0"/>
              </a:rPr>
              <a:t>по </a:t>
            </a:r>
            <a:r>
              <a:rPr lang="ru-RU" b="1" dirty="0" smtClean="0">
                <a:solidFill>
                  <a:srgbClr val="CC0000"/>
                </a:solidFill>
                <a:latin typeface="Verdana" pitchFamily="34" charset="0"/>
              </a:rPr>
              <a:t>математике </a:t>
            </a:r>
            <a:r>
              <a:rPr lang="ru-RU" b="1" dirty="0">
                <a:solidFill>
                  <a:srgbClr val="CC0000"/>
                </a:solidFill>
                <a:latin typeface="Verdana" pitchFamily="34" charset="0"/>
              </a:rPr>
              <a:t>в 5-х, 6-х классах в рамках ФГОС ОО </a:t>
            </a:r>
          </a:p>
          <a:p>
            <a:pPr algn="ctr"/>
            <a:endParaRPr lang="ru-RU" b="1" dirty="0">
              <a:solidFill>
                <a:srgbClr val="CC0000"/>
              </a:solidFill>
              <a:latin typeface="Verdana" pitchFamily="34" charset="0"/>
            </a:endParaRPr>
          </a:p>
          <a:p>
            <a:pPr algn="ctr" eaLnBrk="0" hangingPunct="0"/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2028904"/>
            <a:ext cx="46858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8A0000"/>
                </a:solidFill>
                <a:latin typeface="Verdana" pitchFamily="34" charset="0"/>
              </a:rPr>
              <a:t>Хабибуллина </a:t>
            </a:r>
            <a:r>
              <a:rPr lang="ru-RU" b="1" i="1" dirty="0" err="1">
                <a:solidFill>
                  <a:srgbClr val="8A0000"/>
                </a:solidFill>
                <a:latin typeface="Verdana" pitchFamily="34" charset="0"/>
              </a:rPr>
              <a:t>Альфия</a:t>
            </a:r>
            <a:r>
              <a:rPr lang="ru-RU" b="1" i="1" dirty="0">
                <a:solidFill>
                  <a:srgbClr val="8A0000"/>
                </a:solidFill>
                <a:latin typeface="Verdana" pitchFamily="34" charset="0"/>
              </a:rPr>
              <a:t> </a:t>
            </a:r>
            <a:r>
              <a:rPr lang="ru-RU" b="1" i="1" dirty="0" err="1">
                <a:solidFill>
                  <a:srgbClr val="8A0000"/>
                </a:solidFill>
                <a:latin typeface="Verdana" pitchFamily="34" charset="0"/>
              </a:rPr>
              <a:t>Якубовна</a:t>
            </a:r>
            <a:r>
              <a:rPr lang="ru-RU" b="1" i="1" dirty="0">
                <a:solidFill>
                  <a:srgbClr val="8A0000"/>
                </a:solidFill>
                <a:latin typeface="Verdana" pitchFamily="34" charset="0"/>
              </a:rPr>
              <a:t>   </a:t>
            </a:r>
          </a:p>
          <a:p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учитель </a:t>
            </a:r>
            <a:r>
              <a:rPr lang="ru-RU" i="1" dirty="0">
                <a:solidFill>
                  <a:srgbClr val="8A0000"/>
                </a:solidFill>
                <a:latin typeface="Verdana" pitchFamily="34" charset="0"/>
              </a:rPr>
              <a:t>математики высшей </a:t>
            </a:r>
          </a:p>
          <a:p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категории МБОУ </a:t>
            </a:r>
            <a:r>
              <a:rPr lang="ru-RU" i="1" dirty="0">
                <a:solidFill>
                  <a:srgbClr val="8A0000"/>
                </a:solidFill>
                <a:latin typeface="Verdana" pitchFamily="34" charset="0"/>
              </a:rPr>
              <a:t>«СОШ </a:t>
            </a:r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№177»,к.п.н.</a:t>
            </a:r>
            <a:endParaRPr lang="ru-RU" i="1" dirty="0">
              <a:solidFill>
                <a:srgbClr val="8A0000"/>
              </a:solidFill>
              <a:latin typeface="Verdana" pitchFamily="34" charset="0"/>
            </a:endParaRPr>
          </a:p>
          <a:p>
            <a:r>
              <a:rPr lang="ru-RU" b="1" i="1" dirty="0">
                <a:solidFill>
                  <a:srgbClr val="8A0000"/>
                </a:solidFill>
                <a:latin typeface="Verdana" pitchFamily="34" charset="0"/>
              </a:rPr>
              <a:t>Сотникова Ирина Анатольевна</a:t>
            </a:r>
          </a:p>
          <a:p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учитель </a:t>
            </a:r>
            <a:r>
              <a:rPr lang="ru-RU" i="1" dirty="0">
                <a:solidFill>
                  <a:srgbClr val="8A0000"/>
                </a:solidFill>
                <a:latin typeface="Verdana" pitchFamily="34" charset="0"/>
              </a:rPr>
              <a:t>математики </a:t>
            </a:r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высшей</a:t>
            </a:r>
          </a:p>
          <a:p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 категории МБОУ </a:t>
            </a:r>
            <a:r>
              <a:rPr lang="ru-RU" i="1" dirty="0">
                <a:solidFill>
                  <a:srgbClr val="8A0000"/>
                </a:solidFill>
                <a:latin typeface="Verdana" pitchFamily="34" charset="0"/>
              </a:rPr>
              <a:t>«СОШ № 177»</a:t>
            </a:r>
          </a:p>
          <a:p>
            <a:r>
              <a:rPr lang="ru-RU" b="1" i="1" dirty="0" err="1">
                <a:solidFill>
                  <a:srgbClr val="8A0000"/>
                </a:solidFill>
                <a:latin typeface="Verdana" pitchFamily="34" charset="0"/>
              </a:rPr>
              <a:t>Манькова</a:t>
            </a:r>
            <a:r>
              <a:rPr lang="ru-RU" b="1" i="1" dirty="0">
                <a:solidFill>
                  <a:srgbClr val="8A0000"/>
                </a:solidFill>
                <a:latin typeface="Verdana" pitchFamily="34" charset="0"/>
              </a:rPr>
              <a:t> Елена Сергеевна</a:t>
            </a:r>
          </a:p>
          <a:p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учитель </a:t>
            </a:r>
            <a:r>
              <a:rPr lang="ru-RU" i="1" dirty="0">
                <a:solidFill>
                  <a:srgbClr val="8A0000"/>
                </a:solidFill>
                <a:latin typeface="Verdana" pitchFamily="34" charset="0"/>
              </a:rPr>
              <a:t>математики </a:t>
            </a:r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первой</a:t>
            </a:r>
            <a:endParaRPr lang="ru-RU" i="1" dirty="0">
              <a:solidFill>
                <a:srgbClr val="8A0000"/>
              </a:solidFill>
              <a:latin typeface="Verdana" pitchFamily="34" charset="0"/>
            </a:endParaRPr>
          </a:p>
          <a:p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категории </a:t>
            </a:r>
            <a:r>
              <a:rPr lang="ru-RU" i="1" dirty="0">
                <a:solidFill>
                  <a:srgbClr val="8A0000"/>
                </a:solidFill>
                <a:latin typeface="Verdana" pitchFamily="34" charset="0"/>
              </a:rPr>
              <a:t>МБОУ «СОШ № 177»</a:t>
            </a:r>
          </a:p>
          <a:p>
            <a:r>
              <a:rPr lang="ru-RU" b="1" i="1" dirty="0">
                <a:solidFill>
                  <a:srgbClr val="8A0000"/>
                </a:solidFill>
                <a:latin typeface="Verdana" pitchFamily="34" charset="0"/>
              </a:rPr>
              <a:t>Казакова Галина Сергеевна</a:t>
            </a:r>
          </a:p>
          <a:p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учитель </a:t>
            </a:r>
            <a:r>
              <a:rPr lang="ru-RU" i="1" dirty="0">
                <a:solidFill>
                  <a:srgbClr val="8A0000"/>
                </a:solidFill>
                <a:latin typeface="Verdana" pitchFamily="34" charset="0"/>
              </a:rPr>
              <a:t>математики высшей </a:t>
            </a:r>
            <a:endParaRPr lang="ru-RU" i="1" dirty="0" smtClean="0">
              <a:solidFill>
                <a:srgbClr val="8A0000"/>
              </a:solidFill>
              <a:latin typeface="Verdana" pitchFamily="34" charset="0"/>
            </a:endParaRPr>
          </a:p>
          <a:p>
            <a:r>
              <a:rPr lang="ru-RU" i="1" dirty="0" smtClean="0">
                <a:solidFill>
                  <a:srgbClr val="8A0000"/>
                </a:solidFill>
                <a:latin typeface="Verdana" pitchFamily="34" charset="0"/>
              </a:rPr>
              <a:t>категории </a:t>
            </a:r>
            <a:r>
              <a:rPr lang="ru-RU" i="1" dirty="0">
                <a:solidFill>
                  <a:srgbClr val="8A0000"/>
                </a:solidFill>
                <a:latin typeface="Verdana" pitchFamily="34" charset="0"/>
              </a:rPr>
              <a:t>МБОУ «СОШ № 137»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5735578"/>
            <a:ext cx="39212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8A0000"/>
                </a:solidFill>
                <a:latin typeface="Verdana" pitchFamily="34" charset="0"/>
              </a:rPr>
              <a:t>Научный руководитель</a:t>
            </a:r>
          </a:p>
          <a:p>
            <a:r>
              <a:rPr lang="ru-RU" sz="1600" b="1" dirty="0" err="1" smtClean="0">
                <a:solidFill>
                  <a:srgbClr val="8A0000"/>
                </a:solidFill>
                <a:latin typeface="Verdana" pitchFamily="34" charset="0"/>
              </a:rPr>
              <a:t>Ахметшина</a:t>
            </a:r>
            <a:r>
              <a:rPr lang="ru-RU" sz="1600" b="1" dirty="0" smtClean="0">
                <a:solidFill>
                  <a:srgbClr val="8A0000"/>
                </a:solidFill>
                <a:latin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8A0000"/>
                </a:solidFill>
                <a:latin typeface="Verdana" pitchFamily="34" charset="0"/>
              </a:rPr>
              <a:t>Гульсия</a:t>
            </a:r>
            <a:r>
              <a:rPr lang="ru-RU" sz="1600" b="1" dirty="0" smtClean="0">
                <a:solidFill>
                  <a:srgbClr val="8A0000"/>
                </a:solidFill>
                <a:latin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8A0000"/>
                </a:solidFill>
                <a:latin typeface="Verdana" pitchFamily="34" charset="0"/>
              </a:rPr>
              <a:t>Хабриевна</a:t>
            </a:r>
            <a:endParaRPr lang="ru-RU" sz="1600" b="1" dirty="0" smtClean="0">
              <a:solidFill>
                <a:srgbClr val="8A0000"/>
              </a:solidFill>
              <a:latin typeface="Verdana" pitchFamily="34" charset="0"/>
            </a:endParaRPr>
          </a:p>
          <a:p>
            <a:endParaRPr lang="ru-RU" sz="1600" b="1" dirty="0">
              <a:solidFill>
                <a:srgbClr val="8A0000"/>
              </a:solidFill>
              <a:latin typeface="Verdana" pitchFamily="34" charset="0"/>
            </a:endParaRPr>
          </a:p>
        </p:txBody>
      </p:sp>
      <p:pic>
        <p:nvPicPr>
          <p:cNvPr id="1026" name="Picture 2" descr="G:\Картинки\press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04864"/>
            <a:ext cx="3010789" cy="32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2992"/>
            <a:ext cx="1393902" cy="12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6776" y="1476067"/>
            <a:ext cx="6239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>
                <a:solidFill>
                  <a:srgbClr val="FF0000"/>
                </a:solidFill>
              </a:rPr>
              <a:t>Образовательная деятельность осуществляется по общеобразовательным программам  дополнительного образования  в соответствии с возрастными и индивидуальными особенностями детей, состоянием их соматического и психического здоровья и стандартами второго поколения (ФГОС).</a:t>
            </a:r>
          </a:p>
        </p:txBody>
      </p:sp>
    </p:spTree>
    <p:extLst>
      <p:ext uri="{BB962C8B-B14F-4D97-AF65-F5344CB8AC3E}">
        <p14:creationId xmlns:p14="http://schemas.microsoft.com/office/powerpoint/2010/main" val="36161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57" y="5232726"/>
            <a:ext cx="1456023" cy="12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68432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Отличительными особенностями являются: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1.Определение видов    организации деятельности учащихся, направленных  на достижение  личностных, </a:t>
            </a:r>
            <a:r>
              <a:rPr lang="ru-RU" sz="2400" b="1" i="1" dirty="0" err="1">
                <a:solidFill>
                  <a:srgbClr val="C00000"/>
                </a:solidFill>
              </a:rPr>
              <a:t>метапредметных</a:t>
            </a:r>
            <a:r>
              <a:rPr lang="ru-RU" sz="2400" b="1" i="1" dirty="0">
                <a:solidFill>
                  <a:srgbClr val="C00000"/>
                </a:solidFill>
              </a:rPr>
              <a:t> и предметных результатов освоения программы.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2. В основу реализации программы положены  ценностные ориентиры и  воспитательные результаты. 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3.Ценностные ориентации организации деятельности  предполагают уровневую оценку в достижении планируемых результатов  одной нозологической группы 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4.Достижения планируемых результатов отслеживаются  в рамках внутренней системы оценки: педагогом, администрацией.</a:t>
            </a:r>
          </a:p>
        </p:txBody>
      </p:sp>
    </p:spTree>
    <p:extLst>
      <p:ext uri="{BB962C8B-B14F-4D97-AF65-F5344CB8AC3E}">
        <p14:creationId xmlns:p14="http://schemas.microsoft.com/office/powerpoint/2010/main" val="39176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5976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Определённое место занимают занятия экологического содержания в рамках реализации стратегии образовательных программ с учетом того факта, что 2015 год – Год парков и скверов, </a:t>
            </a:r>
            <a:r>
              <a:rPr lang="ru-RU" sz="2400" b="1" i="1" dirty="0" smtClean="0">
                <a:solidFill>
                  <a:srgbClr val="C00000"/>
                </a:solidFill>
              </a:rPr>
              <a:t>международный Год почв, 2016 </a:t>
            </a:r>
            <a:r>
              <a:rPr lang="ru-RU" sz="2400" b="1" i="1" dirty="0">
                <a:solidFill>
                  <a:srgbClr val="C00000"/>
                </a:solidFill>
              </a:rPr>
              <a:t>год – Год охраны и сбережения водных ресурсов в Республике Татарстан. Особое место отводится выполнению проектных работ. Уделяется внимание рассмотрению геометрического материала, развитию пространственного воображения. </a:t>
            </a:r>
          </a:p>
        </p:txBody>
      </p:sp>
      <p:pic>
        <p:nvPicPr>
          <p:cNvPr id="4100" name="Picture 4" descr="http://122012.imgbb.ru/user/66/660311/1/71516db0969d078c95e117740c2edb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876921" cy="17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81779"/>
            <a:ext cx="662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Программа  рассчитана на два года  обучения (70 занятий по 1н/ч в течение двух учебных лет)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712997"/>
            <a:ext cx="84976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Программа содержит материал  занимательного характера, одновременно  дополняющий и  расширяющий программу общеобразовательной школы по математике. Большое внимание в программе  уделяется истории математики и рассказам, связанным с математикой  (запись цифр и чисел у других народов, математические фокусы, ребусы и др.), выполнению самостоятельных заданий творческого характера (составить рассказ, фокус, ребус, задачу с использованием изученных математических свойств, социальный плакат, презентацию и т.д.), изучению различных арифметических методов решения задач (метод решения «с конца» и др.). </a:t>
            </a:r>
          </a:p>
        </p:txBody>
      </p:sp>
      <p:pic>
        <p:nvPicPr>
          <p:cNvPr id="5" name="Рисунок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393902" cy="12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6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88" y="1484784"/>
            <a:ext cx="2673739" cy="223246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4103201"/>
            <a:ext cx="6516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Цель занятия: </a:t>
            </a:r>
            <a:r>
              <a:rPr lang="ru-RU" sz="3200" b="1" i="1" dirty="0">
                <a:solidFill>
                  <a:srgbClr val="C00000"/>
                </a:solidFill>
              </a:rPr>
              <a:t>применение математических знаний при решении экологических задач.</a:t>
            </a:r>
          </a:p>
          <a:p>
            <a:r>
              <a:rPr lang="ru-RU" sz="3200" b="1" i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677887"/>
            <a:ext cx="7558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Занятие по программе «Учение с увлечением»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32656"/>
            <a:ext cx="8244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Задачи </a:t>
            </a:r>
            <a:r>
              <a:rPr lang="ru-RU" b="1" i="1" dirty="0">
                <a:solidFill>
                  <a:srgbClr val="FF0000"/>
                </a:solidFill>
              </a:rPr>
              <a:t>занятия: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1.Формирование познавательных УУД: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-применять математические знания при решении практических задач;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-анализировать условие математической задачи;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-организовать деятельность учащихся по приобретению необходимых умений и навыков;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-сравнивать и анализировать результаты предложенных заданий;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-поиск и выделение необходимой информации;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-повторить и закрепить</a:t>
            </a:r>
            <a:r>
              <a:rPr lang="ru-RU" b="1" i="1" dirty="0" smtClean="0">
                <a:solidFill>
                  <a:srgbClr val="C00000"/>
                </a:solidFill>
              </a:rPr>
              <a:t>;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849" y="2936122"/>
            <a:ext cx="84976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2. Формирование  коммуникативных, и личностных УУД: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-содействовать развитию познавательного интереса учащихся к предмету;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-прививать учащимся навыки организации самостоятельной работы;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-умение слушать и вступать в диалог, участвовать в коллективном обсуждении проблем, интегрироваться в группу сверстников и строить продуктивное взаимодействие, воспитывать ответственность и аккуратность;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3.Формирование регулятивных УУД: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-развивать умение учащихся анализировать, делать выводы;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-развивать умения слушать и исправлять речь своих товарищей;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-тренировать способность к рефлексии собственной деятельности и деятельности своих одноклассников. 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58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80224"/>
              </p:ext>
            </p:extLst>
          </p:nvPr>
        </p:nvGraphicFramePr>
        <p:xfrm>
          <a:off x="318356" y="516675"/>
          <a:ext cx="8229599" cy="5841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529"/>
                <a:gridCol w="3500505"/>
                <a:gridCol w="2172565"/>
              </a:tblGrid>
              <a:tr h="380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Учебные действия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Планируемые</a:t>
                      </a:r>
                      <a:r>
                        <a:rPr lang="ru-RU" sz="1200" dirty="0">
                          <a:effectLst/>
                        </a:rPr>
                        <a:t> УДД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/>
                </a:tc>
              </a:tr>
              <a:tr h="528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математических знаний при решении экологических задач.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8034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Выдвинуть предположения о теме занятия и поставить перед собой цель.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П.  Самостоятельно предполагает, какая информация нужна для решения предметной учебной задачи.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Р.  Способен  определить цель учебной деятельности. Умеет описать желаемый результат.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К. Умеет задавать вопросы. Умеет слушать, не перебивая.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Л.  Развитие мотивов учебной деятельности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/>
                </a:tc>
              </a:tr>
            </a:tbl>
          </a:graphicData>
        </a:graphic>
      </p:graphicFrame>
      <p:pic>
        <p:nvPicPr>
          <p:cNvPr id="307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70863"/>
            <a:ext cx="3096344" cy="23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36760"/>
              </p:ext>
            </p:extLst>
          </p:nvPr>
        </p:nvGraphicFramePr>
        <p:xfrm>
          <a:off x="457200" y="332656"/>
          <a:ext cx="8229599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258"/>
                <a:gridCol w="3788776"/>
                <a:gridCol w="2172565"/>
              </a:tblGrid>
              <a:tr h="5616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Изучить историю создания бумаги;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Найти в интернет -ресурсах информацию о стране, где и в каком году впервые была создана бумага.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П. Умеет самостоятельно искать в различных источниках, собирать информацию, обрабатывать ее по критериям и делать выводы.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Р. Умеет проследить связь между результатом и начальным замыслом действий.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К. умеет аргументировать свою позицию, приводить в подтверждение факты и убеждать другого человека.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>
                    <a:solidFill>
                      <a:schemeClr val="accen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126190" cy="27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17743"/>
              </p:ext>
            </p:extLst>
          </p:nvPr>
        </p:nvGraphicFramePr>
        <p:xfrm>
          <a:off x="457200" y="692696"/>
          <a:ext cx="8229599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258"/>
                <a:gridCol w="3788776"/>
                <a:gridCol w="2172565"/>
              </a:tblGrid>
              <a:tr h="5688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Познакомиться с технологией производства бумаги; изучить экологические проблемы, связанные с производством бумаги.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Вопрос к учащимся: Какие породы деревьев встречаются в лесах и парках  нашей Республики. Запишите названия деревьев в свою тетрадь.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Задание: Подчеркните те деревья, которые используются для производства бумаги.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Производство бумаги – сложный технологический процесс, для которого применяют специальное оборудование, позволяющее получать различные виды продукции.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</a:endParaRPr>
                    </a:p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086" marR="60086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П. Умеет самостоятельно искать в различных источниках, собирать информацию, обрабатывать ее по критериям и делать выводы.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Умеет назвать существенные признаки объектов и явлений.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Р. Умеет оценить свои силы и возможности для выполнения задачи. Составляет план выполнения учебной задачи. Выполняет действия по задуманному плану.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К. Умеет задавать вопросы. Умеет слушать не перебивая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6" marR="60086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3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928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420888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Цель проекта : </a:t>
            </a:r>
            <a:r>
              <a:rPr lang="ru-RU" sz="3200" b="1" dirty="0">
                <a:solidFill>
                  <a:srgbClr val="C00000"/>
                </a:solidFill>
              </a:rPr>
              <a:t>Создание рабочей программы реализации внеурочной работы по математике в 5-х,6-х классах в рамках </a:t>
            </a:r>
            <a:r>
              <a:rPr lang="ru-RU" sz="3200" b="1" dirty="0" smtClean="0">
                <a:solidFill>
                  <a:srgbClr val="C00000"/>
                </a:solidFill>
              </a:rPr>
              <a:t>ФГОС </a:t>
            </a:r>
            <a:r>
              <a:rPr lang="ru-RU" sz="3200" b="1" dirty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ОО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584176" cy="153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39874"/>
              </p:ext>
            </p:extLst>
          </p:nvPr>
        </p:nvGraphicFramePr>
        <p:xfrm>
          <a:off x="395537" y="404665"/>
          <a:ext cx="8280920" cy="6184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301"/>
                <a:gridCol w="3416360"/>
                <a:gridCol w="2819259"/>
              </a:tblGrid>
              <a:tr h="6048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Мероприятия по улучшению экологии  при производстве бумаги.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Запишите в тетрадь свои предложения  по улучшению экологической обстановки в стране.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Одним из пунктов мероприятий является сбор макулатуры.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Из 1 кг древесины можно получить 240-375 гр. бумаги. При переработке одного среднего дерева получается около 60 кг бумаги. Следовательно, при переработке 69 кг макулатуры – сохраняется одно дерево, если переработать макулатуру весом 1 тонна, можно сохранить 17 деревьев. Тонна переработанной бумаги требует на 60% меньше затрат энергии и на 50%  меньше затрат воды для ее производства, чем, если изготавливать бумагу обычным способом из целлюлозы. В бытовом мусоре содержится 34 млн. т. бумаги. Можно сделать вывод, что перерабатывать макулатуру и бытовые отходы для производства бумаги намного дешевле, чем производить ее из древесины. 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Решите задачу: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Сколько деревьев сберег 6 класс, если в течение года собрал 305 кг макулатуры? Сколько % деревьев вы сберегли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. Уметь самостоятельно создавать алгоритмы деятельности и работать по ним при решении проблем поискового, творческого, исследовательского характера.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Р. Может оценить свои силы и возможности для выполнения задачи.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К. умеет аргументировать свою позицию, приводить в подтверждение факты и убеждать другого человека.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Л: независимость и критичность мышления;  развитие навыков сотрудничества.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7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74" y="4365104"/>
            <a:ext cx="2619374" cy="19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764704"/>
            <a:ext cx="48994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Планируемые результаты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реализации </a:t>
            </a:r>
            <a:r>
              <a:rPr lang="ru-RU" sz="3200" b="1" dirty="0">
                <a:solidFill>
                  <a:srgbClr val="FF0000"/>
                </a:solidFill>
              </a:rPr>
              <a:t>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7327" y="2996952"/>
            <a:ext cx="7074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-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метапредметные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результаты</a:t>
            </a:r>
          </a:p>
          <a:p>
            <a:r>
              <a:rPr lang="ru-RU" sz="3200" b="1" i="1" dirty="0">
                <a:solidFill>
                  <a:srgbClr val="C00000"/>
                </a:solidFill>
              </a:rPr>
              <a:t>-</a:t>
            </a:r>
            <a:r>
              <a:rPr lang="ru-RU" sz="3200" b="1" i="1" dirty="0" smtClean="0">
                <a:solidFill>
                  <a:srgbClr val="C00000"/>
                </a:solidFill>
              </a:rPr>
              <a:t>успешные </a:t>
            </a:r>
            <a:r>
              <a:rPr lang="ru-RU" sz="3200" b="1" i="1" dirty="0">
                <a:solidFill>
                  <a:srgbClr val="C00000"/>
                </a:solidFill>
              </a:rPr>
              <a:t>выступления учащихся на олимпиадах всех уровней, математических конкурсах, международной математической игре-конкурсе «Кенгуру» и </a:t>
            </a:r>
            <a:r>
              <a:rPr lang="ru-RU" sz="3200" b="1" i="1" dirty="0" smtClean="0">
                <a:solidFill>
                  <a:srgbClr val="C00000"/>
                </a:solidFill>
              </a:rPr>
              <a:t>др.</a:t>
            </a:r>
          </a:p>
        </p:txBody>
      </p:sp>
      <p:pic>
        <p:nvPicPr>
          <p:cNvPr id="5124" name="Picture 4" descr="http://www.dvorecvrn.ru/upload/information_system_5/2/0/9/item_2099/information_items_2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7" y="650960"/>
            <a:ext cx="2647936" cy="19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88640"/>
            <a:ext cx="3724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Планируемые результаты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реализации </a:t>
            </a:r>
            <a:r>
              <a:rPr lang="ru-RU" sz="2400" b="1" dirty="0">
                <a:solidFill>
                  <a:srgbClr val="FF0000"/>
                </a:solidFill>
              </a:rPr>
              <a:t>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2838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По окончании обучения учащиеся должны в</a:t>
            </a:r>
            <a:r>
              <a:rPr lang="ru-RU" sz="2400" b="1" i="1" dirty="0" smtClean="0">
                <a:solidFill>
                  <a:srgbClr val="C00000"/>
                </a:solidFill>
              </a:rPr>
              <a:t>ладеть</a:t>
            </a:r>
            <a:r>
              <a:rPr lang="ru-RU" sz="2800" b="1" i="1" dirty="0" smtClean="0">
                <a:solidFill>
                  <a:srgbClr val="C00000"/>
                </a:solidFill>
              </a:rPr>
              <a:t> УУД, </a:t>
            </a:r>
            <a:r>
              <a:rPr lang="ru-RU" sz="2400" b="1" i="1" dirty="0" smtClean="0">
                <a:solidFill>
                  <a:srgbClr val="C00000"/>
                </a:solidFill>
              </a:rPr>
              <a:t>применять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нестандартные </a:t>
            </a:r>
            <a:r>
              <a:rPr lang="ru-RU" sz="2400" b="1" i="1" dirty="0">
                <a:solidFill>
                  <a:srgbClr val="C00000"/>
                </a:solidFill>
              </a:rPr>
              <a:t>методы решения различных математических задач; логические приемы, </a:t>
            </a:r>
            <a:r>
              <a:rPr lang="ru-RU" sz="2400" b="1" i="1" dirty="0" smtClean="0">
                <a:solidFill>
                  <a:srgbClr val="C00000"/>
                </a:solidFill>
              </a:rPr>
              <a:t>используемые </a:t>
            </a:r>
            <a:r>
              <a:rPr lang="ru-RU" sz="2400" b="1" i="1" dirty="0">
                <a:solidFill>
                  <a:srgbClr val="C00000"/>
                </a:solidFill>
              </a:rPr>
              <a:t>при решении задач; </a:t>
            </a:r>
            <a:r>
              <a:rPr lang="ru-RU" sz="2400" b="1" i="1" dirty="0" smtClean="0">
                <a:solidFill>
                  <a:srgbClr val="C00000"/>
                </a:solidFill>
              </a:rPr>
              <a:t>знать историю </a:t>
            </a:r>
            <a:r>
              <a:rPr lang="ru-RU" sz="2400" b="1" i="1" dirty="0">
                <a:solidFill>
                  <a:srgbClr val="C00000"/>
                </a:solidFill>
              </a:rPr>
              <a:t>развития математической науки, биографии известных ученых-математиков. 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://www.dvorecvrn.ru/upload/information_system_5/2/0/9/item_2099/information_items_2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291347" cy="9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3356992"/>
            <a:ext cx="84976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 окончании обучения учащиеся должны </a:t>
            </a:r>
            <a:r>
              <a:rPr lang="ru-RU" sz="2400" b="1" i="1" dirty="0" smtClean="0">
                <a:solidFill>
                  <a:srgbClr val="C00000"/>
                </a:solidFill>
              </a:rPr>
              <a:t>владеть умением 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• рассуждать при решении логических задач, задач на смекалку, задач на эрудицию и интуицию;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• систематизировать данные в виде таблиц при решении задач, при составлении математических кроссвордов, шарад и ребусов;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• применять нестандартные методы при решении программных задач.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84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4" descr="MCj04298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00093"/>
            <a:ext cx="2632075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412776"/>
            <a:ext cx="475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3234" y="260350"/>
            <a:ext cx="86423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              Задачи проекта: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1.Изучение </a:t>
            </a:r>
            <a:r>
              <a:rPr lang="ru-RU" sz="2400" b="1" i="1" dirty="0">
                <a:solidFill>
                  <a:srgbClr val="C00000"/>
                </a:solidFill>
              </a:rPr>
              <a:t>и анализ нормативно-правовой базы:  Законы «Об образовании»  РФ и РТ; Концепция развития математического образования в Российской Федерации, приказ </a:t>
            </a:r>
            <a:r>
              <a:rPr lang="ru-RU" sz="2400" b="1" i="1" dirty="0" err="1">
                <a:solidFill>
                  <a:srgbClr val="C00000"/>
                </a:solidFill>
              </a:rPr>
              <a:t>МОиН</a:t>
            </a:r>
            <a:r>
              <a:rPr lang="ru-RU" sz="2400" b="1" i="1" dirty="0">
                <a:solidFill>
                  <a:srgbClr val="C00000"/>
                </a:solidFill>
              </a:rPr>
              <a:t> РФ от 22.09. 2011 г. № 2357 «О внесении изменений в федеральный государственный образовательный стандарт»; письмо </a:t>
            </a:r>
            <a:r>
              <a:rPr lang="ru-RU" sz="2400" b="1" i="1" dirty="0" err="1">
                <a:solidFill>
                  <a:srgbClr val="C00000"/>
                </a:solidFill>
              </a:rPr>
              <a:t>МОиН</a:t>
            </a:r>
            <a:r>
              <a:rPr lang="ru-RU" sz="2400" b="1" i="1" dirty="0">
                <a:solidFill>
                  <a:srgbClr val="C00000"/>
                </a:solidFill>
              </a:rPr>
              <a:t> РФ от 12 мая 2011 г. № 03-296 «Об организации внеурочной деятельности при введении </a:t>
            </a:r>
            <a:r>
              <a:rPr lang="ru-RU" sz="2400" b="1" i="1" dirty="0" smtClean="0">
                <a:solidFill>
                  <a:srgbClr val="C00000"/>
                </a:solidFill>
              </a:rPr>
              <a:t>ФГОС ОО»; </a:t>
            </a:r>
            <a:r>
              <a:rPr lang="ru-RU" sz="2400" b="1" i="1" dirty="0">
                <a:solidFill>
                  <a:srgbClr val="C00000"/>
                </a:solidFill>
              </a:rPr>
              <a:t>требования ФГОС ООО реализации предметной области «Математика»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2.Изучение </a:t>
            </a:r>
            <a:r>
              <a:rPr lang="ru-RU" sz="2400" b="1" i="1" dirty="0">
                <a:solidFill>
                  <a:srgbClr val="C00000"/>
                </a:solidFill>
              </a:rPr>
              <a:t>интернет-материалов и литературы по обозначенной теме.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3.Создание </a:t>
            </a:r>
            <a:r>
              <a:rPr lang="ru-RU" sz="2400" b="1" i="1" dirty="0">
                <a:solidFill>
                  <a:srgbClr val="C00000"/>
                </a:solidFill>
              </a:rPr>
              <a:t>проекта рабочей программы реализации внеурочной работы </a:t>
            </a:r>
            <a:r>
              <a:rPr lang="ru-RU" sz="2400" b="1" i="1" dirty="0" smtClean="0">
                <a:solidFill>
                  <a:srgbClr val="C00000"/>
                </a:solidFill>
              </a:rPr>
              <a:t>по   </a:t>
            </a:r>
            <a:r>
              <a:rPr lang="ru-RU" sz="2400" b="1" i="1" dirty="0">
                <a:solidFill>
                  <a:srgbClr val="C00000"/>
                </a:solidFill>
              </a:rPr>
              <a:t>математике в 5-х, 6-х классах в соответствии с требованиями  ФГОС ООО.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4.Включение </a:t>
            </a:r>
            <a:r>
              <a:rPr lang="ru-RU" sz="2400" b="1" i="1" dirty="0">
                <a:solidFill>
                  <a:srgbClr val="C00000"/>
                </a:solidFill>
              </a:rPr>
              <a:t>апробированных элементов программы как ресурс </a:t>
            </a:r>
            <a:r>
              <a:rPr lang="ru-RU" sz="2400" b="1" i="1" dirty="0" smtClean="0">
                <a:solidFill>
                  <a:srgbClr val="C00000"/>
                </a:solidFill>
              </a:rPr>
              <a:t>для </a:t>
            </a:r>
            <a:r>
              <a:rPr lang="ru-RU" sz="2400" b="1" i="1" dirty="0">
                <a:solidFill>
                  <a:srgbClr val="C00000"/>
                </a:solidFill>
              </a:rPr>
              <a:t>реализации данного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2532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51" y="1240299"/>
            <a:ext cx="86423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1.Конституция РФ, Конституция РТ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2.Законы </a:t>
            </a:r>
            <a:r>
              <a:rPr lang="ru-RU" sz="2000" b="1" i="1" dirty="0">
                <a:solidFill>
                  <a:srgbClr val="C00000"/>
                </a:solidFill>
              </a:rPr>
              <a:t>«Об образовании»  РФ </a:t>
            </a:r>
            <a:r>
              <a:rPr lang="ru-RU" sz="2000" b="1" i="1" dirty="0" smtClean="0">
                <a:solidFill>
                  <a:srgbClr val="C00000"/>
                </a:solidFill>
              </a:rPr>
              <a:t>№ 273-ФЗ от 29.12.2012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г.и</a:t>
            </a:r>
            <a:r>
              <a:rPr lang="ru-RU" sz="2000" b="1" i="1" dirty="0" smtClean="0">
                <a:solidFill>
                  <a:srgbClr val="C00000"/>
                </a:solidFill>
              </a:rPr>
              <a:t> РТ № 68-3  РТ от 22.07.2013 г.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3. </a:t>
            </a:r>
            <a:r>
              <a:rPr lang="ru-RU" sz="2000" b="1" i="1" dirty="0">
                <a:solidFill>
                  <a:srgbClr val="C00000"/>
                </a:solidFill>
              </a:rPr>
              <a:t>Концепция развития математического образования в Российской </a:t>
            </a:r>
            <a:r>
              <a:rPr lang="ru-RU" sz="2000" b="1" i="1" dirty="0" smtClean="0">
                <a:solidFill>
                  <a:srgbClr val="C00000"/>
                </a:solidFill>
              </a:rPr>
              <a:t>Федерации,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4. Приказ </a:t>
            </a:r>
            <a:r>
              <a:rPr lang="ru-RU" sz="2000" b="1" i="1" dirty="0" err="1">
                <a:solidFill>
                  <a:srgbClr val="C00000"/>
                </a:solidFill>
              </a:rPr>
              <a:t>МОиН</a:t>
            </a:r>
            <a:r>
              <a:rPr lang="ru-RU" sz="2000" b="1" i="1" dirty="0">
                <a:solidFill>
                  <a:srgbClr val="C00000"/>
                </a:solidFill>
              </a:rPr>
              <a:t> РФ от 22.09. 2011 г. № 2357 «О внесении изменений в федеральный государственный образовательный стандарт</a:t>
            </a:r>
            <a:r>
              <a:rPr lang="ru-RU" sz="2000" b="1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5.Письмо </a:t>
            </a:r>
            <a:r>
              <a:rPr lang="ru-RU" sz="2000" b="1" i="1" dirty="0" err="1">
                <a:solidFill>
                  <a:srgbClr val="C00000"/>
                </a:solidFill>
              </a:rPr>
              <a:t>МОиН</a:t>
            </a:r>
            <a:r>
              <a:rPr lang="ru-RU" sz="2000" b="1" i="1" dirty="0">
                <a:solidFill>
                  <a:srgbClr val="C00000"/>
                </a:solidFill>
              </a:rPr>
              <a:t> РФ от 12 мая 2011 г. № 03-296 «Об организации внеурочной деятельности при введении </a:t>
            </a:r>
            <a:r>
              <a:rPr lang="ru-RU" sz="2000" b="1" i="1" dirty="0" smtClean="0">
                <a:solidFill>
                  <a:srgbClr val="C00000"/>
                </a:solidFill>
              </a:rPr>
              <a:t>ФГОС ОО»;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6. Требования </a:t>
            </a:r>
            <a:r>
              <a:rPr lang="ru-RU" sz="2000" b="1" i="1" dirty="0">
                <a:solidFill>
                  <a:srgbClr val="C00000"/>
                </a:solidFill>
              </a:rPr>
              <a:t>ФГОС ООО </a:t>
            </a:r>
            <a:r>
              <a:rPr lang="ru-RU" sz="2000" b="1" i="1" dirty="0" smtClean="0">
                <a:solidFill>
                  <a:srgbClr val="C00000"/>
                </a:solidFill>
              </a:rPr>
              <a:t>№ 373 от 6.10.2009г.НОО; №1897 от 2010 ООО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7. Федеральная целевая программа развития образования на 2011-2015г.г. – пост. Правительства РФ № 61 от 7.02.2011 г.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Концепция Федеральной целевой программы на 2016-2020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г.г</a:t>
            </a:r>
            <a:r>
              <a:rPr lang="ru-RU" sz="2000" b="1" i="1" dirty="0" smtClean="0">
                <a:solidFill>
                  <a:srgbClr val="C00000"/>
                </a:solidFill>
              </a:rPr>
              <a:t>. – распоряжение Правительства РФ № 2765 – р от 29.12.2014 г.</a:t>
            </a:r>
          </a:p>
          <a:p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6000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Нормативно-правовая </a:t>
            </a:r>
            <a:r>
              <a:rPr lang="ru-RU" sz="2800" b="1" i="1" dirty="0">
                <a:solidFill>
                  <a:srgbClr val="FF0000"/>
                </a:solidFill>
              </a:rPr>
              <a:t>база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95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06080" y="404664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Ожидаемые результаты реализации проекта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080" y="764704"/>
            <a:ext cx="6030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	</a:t>
            </a:r>
            <a:r>
              <a:rPr lang="ru-RU" sz="2000" b="1" i="1" dirty="0">
                <a:solidFill>
                  <a:srgbClr val="C00000"/>
                </a:solidFill>
              </a:rPr>
              <a:t>В процессе работы над проектом результатом является создание Программы с апробированными элементами и фрагментом занятия. В ходе реализации самой Программы предусмотрено решение математических задач, связанных с логическим </a:t>
            </a:r>
            <a:r>
              <a:rPr lang="ru-RU" sz="2000" b="1" i="1" dirty="0" smtClean="0">
                <a:solidFill>
                  <a:srgbClr val="C00000"/>
                </a:solidFill>
              </a:rPr>
              <a:t>мышлением, что </a:t>
            </a:r>
            <a:r>
              <a:rPr lang="ru-RU" sz="2000" b="1" i="1" dirty="0">
                <a:solidFill>
                  <a:srgbClr val="C00000"/>
                </a:solidFill>
              </a:rPr>
              <a:t>закрепит интерес детей к познавательной деятельности, будет способствовать развитию мыслительных операций и общему интеллектуальному развитию.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62551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	</a:t>
            </a:r>
            <a:r>
              <a:rPr lang="ru-RU" sz="2000" dirty="0"/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Проект нацелен на то, что Программа формирует стремление развить у учащихся умений самостоятельно работать, думать, решать творческие задачи, а также совершенствовать навыки  аргументации собственной позиции по определенному </a:t>
            </a:r>
            <a:r>
              <a:rPr lang="ru-RU" sz="2000" b="1" i="1" dirty="0" smtClean="0">
                <a:solidFill>
                  <a:srgbClr val="C00000"/>
                </a:solidFill>
              </a:rPr>
              <a:t>вопросу. 	Проект </a:t>
            </a:r>
            <a:r>
              <a:rPr lang="ru-RU" sz="2000" b="1" i="1" dirty="0">
                <a:solidFill>
                  <a:srgbClr val="C00000"/>
                </a:solidFill>
              </a:rPr>
              <a:t>прогнозирует успешные выступления учащихся на олимпиадах всех уровней, математических конкурсах, международной математической игре-конкурсе «Кенгуру», «Совёнок», «Прорыв» и </a:t>
            </a:r>
            <a:r>
              <a:rPr lang="ru-RU" sz="2000" b="1" i="1" dirty="0" smtClean="0">
                <a:solidFill>
                  <a:srgbClr val="C00000"/>
                </a:solidFill>
              </a:rPr>
              <a:t>др.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1" descr="Описание: http://xn--e1afbedf6bfh4b7c.xn--80aswg/uploads/userpic/2_121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1" y="930109"/>
            <a:ext cx="2448272" cy="23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59831" y="943560"/>
            <a:ext cx="5832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•    В </a:t>
            </a:r>
            <a:r>
              <a:rPr lang="ru-RU" b="1" i="1" dirty="0">
                <a:solidFill>
                  <a:srgbClr val="C00000"/>
                </a:solidFill>
              </a:rPr>
              <a:t>ходе изучения нормативных документов и номенклатуры дел по заявленной теме выбрать приоритетные положения, главы и абзацы для применения при проектировании  Программы.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• </a:t>
            </a:r>
            <a:r>
              <a:rPr lang="ru-RU" b="1" i="1" dirty="0" smtClean="0">
                <a:solidFill>
                  <a:srgbClr val="C00000"/>
                </a:solidFill>
              </a:rPr>
              <a:t> Проанализировать </a:t>
            </a:r>
            <a:r>
              <a:rPr lang="ru-RU" b="1" i="1" dirty="0">
                <a:solidFill>
                  <a:srgbClr val="C00000"/>
                </a:solidFill>
              </a:rPr>
              <a:t>уровень подготовки пятиклассников  к расширению и углублению знаний по математике с практико ориентированной направленностью.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• Продумать </a:t>
            </a:r>
            <a:r>
              <a:rPr lang="ru-RU" b="1" i="1" dirty="0">
                <a:solidFill>
                  <a:srgbClr val="C00000"/>
                </a:solidFill>
              </a:rPr>
              <a:t>методы стимулирования и поощрения к самообразованию и саморазвитию.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•  Внедрять </a:t>
            </a:r>
            <a:r>
              <a:rPr lang="ru-RU" b="1" i="1" dirty="0">
                <a:solidFill>
                  <a:srgbClr val="C00000"/>
                </a:solidFill>
              </a:rPr>
              <a:t>воспитательный компонент в ракурсе поликультурного развития ребенка.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•  Предложить </a:t>
            </a:r>
            <a:r>
              <a:rPr lang="ru-RU" b="1" i="1" dirty="0">
                <a:solidFill>
                  <a:srgbClr val="C00000"/>
                </a:solidFill>
              </a:rPr>
              <a:t>методики формирования интуитивного мышления при решении задач логического содержания и задач на смекалку.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•  Вычленить </a:t>
            </a:r>
            <a:r>
              <a:rPr lang="ru-RU" b="1" i="1" dirty="0">
                <a:solidFill>
                  <a:srgbClr val="C00000"/>
                </a:solidFill>
              </a:rPr>
              <a:t>предполагаемые результаты </a:t>
            </a:r>
            <a:r>
              <a:rPr lang="ru-RU" b="1" i="1" dirty="0" err="1">
                <a:solidFill>
                  <a:srgbClr val="C00000"/>
                </a:solidFill>
              </a:rPr>
              <a:t>сформированности</a:t>
            </a:r>
            <a:r>
              <a:rPr lang="ru-RU" b="1" i="1" dirty="0">
                <a:solidFill>
                  <a:srgbClr val="C00000"/>
                </a:solidFill>
              </a:rPr>
              <a:t> способов умственной деятельности через практическую направленность саморазвития.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•  Акцентировать </a:t>
            </a:r>
            <a:r>
              <a:rPr lang="ru-RU" b="1" i="1" dirty="0">
                <a:solidFill>
                  <a:srgbClr val="C00000"/>
                </a:solidFill>
              </a:rPr>
              <a:t>на формировании УУД через реализацию достижения предметных, </a:t>
            </a:r>
            <a:r>
              <a:rPr lang="ru-RU" b="1" i="1" dirty="0" err="1">
                <a:solidFill>
                  <a:srgbClr val="C00000"/>
                </a:solidFill>
              </a:rPr>
              <a:t>метапредметных</a:t>
            </a:r>
            <a:r>
              <a:rPr lang="ru-RU" b="1" i="1" dirty="0">
                <a:solidFill>
                  <a:srgbClr val="C00000"/>
                </a:solidFill>
              </a:rPr>
              <a:t> и личностных результатов.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32656"/>
            <a:ext cx="413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Процедура создания проекта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2" descr="Описание: http://cdn.riastatic.com/photosnew/general/adv_photos/repetytor_anglyyskogo_yazyka__26656348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5" y="548680"/>
            <a:ext cx="2407119" cy="17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3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9766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 результате работы над проектом создана </a:t>
            </a:r>
            <a:r>
              <a:rPr lang="ru-RU" sz="2400" b="1" i="1" dirty="0">
                <a:solidFill>
                  <a:srgbClr val="C00000"/>
                </a:solidFill>
              </a:rPr>
              <a:t>рабочая Программа реализации внеурочной работы по математике в 5-х, 6-х классах в рамках ФГОС ООО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73016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</a:rPr>
              <a:t>Проект является практико ориентированным, </a:t>
            </a:r>
            <a:r>
              <a:rPr lang="ru-RU" sz="2400" b="1" i="1" dirty="0" err="1">
                <a:solidFill>
                  <a:srgbClr val="C00000"/>
                </a:solidFill>
              </a:rPr>
              <a:t>метапредметным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</a:rPr>
              <a:t>межпредметным</a:t>
            </a:r>
            <a:r>
              <a:rPr lang="ru-RU" sz="2400" b="1" i="1" dirty="0">
                <a:solidFill>
                  <a:srgbClr val="C00000"/>
                </a:solidFill>
              </a:rPr>
              <a:t> с учётом уровневой дифференциации и психолого-педагогических особенностей класса.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</a:rPr>
              <a:t>В проекте использованы </a:t>
            </a:r>
            <a:r>
              <a:rPr lang="ru-RU" sz="2400" b="1" i="1" dirty="0" err="1">
                <a:solidFill>
                  <a:srgbClr val="C00000"/>
                </a:solidFill>
              </a:rPr>
              <a:t>частно</a:t>
            </a:r>
            <a:r>
              <a:rPr lang="ru-RU" sz="2400" b="1" i="1" dirty="0">
                <a:solidFill>
                  <a:srgbClr val="C00000"/>
                </a:solidFill>
              </a:rPr>
              <a:t>-предметные методики, являющиеся ресурсом массовой общеобразовательной школы.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4" name="Рисунок 3" descr="Описание: http://player.myshared.ru/631375/data/images/img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4608"/>
            <a:ext cx="2771800" cy="207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74455"/>
            <a:ext cx="73448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b="1" i="1" dirty="0">
              <a:solidFill>
                <a:srgbClr val="C00000"/>
              </a:solidFill>
            </a:endParaRPr>
          </a:p>
          <a:p>
            <a:pPr lvl="0"/>
            <a:r>
              <a:rPr lang="ru-RU" sz="3600" b="1" i="1" dirty="0">
                <a:solidFill>
                  <a:srgbClr val="C00000"/>
                </a:solidFill>
              </a:rPr>
              <a:t>Проект адаптируется к любому УМК по </a:t>
            </a:r>
            <a:r>
              <a:rPr lang="ru-RU" sz="3600" b="1" i="1" dirty="0" smtClean="0">
                <a:solidFill>
                  <a:srgbClr val="C00000"/>
                </a:solidFill>
              </a:rPr>
              <a:t>математике</a:t>
            </a:r>
            <a:r>
              <a:rPr lang="ru-RU" sz="36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7" name="Picture 4" descr="http://bygaga.com.ua/uploads/posts/1360006080_ebc9175889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453899" cy="19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9603"/>
            <a:ext cx="18272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3691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 Программа внеурочной работы «Учение с увлечением» относится к научно-познавательному направлению реализации внеурочной деятельности в рамках ФГОС.</a:t>
            </a:r>
          </a:p>
        </p:txBody>
      </p:sp>
    </p:spTree>
    <p:extLst>
      <p:ext uri="{BB962C8B-B14F-4D97-AF65-F5344CB8AC3E}">
        <p14:creationId xmlns:p14="http://schemas.microsoft.com/office/powerpoint/2010/main" val="18991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1243</Words>
  <Application>Microsoft Office PowerPoint</Application>
  <PresentationFormat>Экран (4:3)</PresentationFormat>
  <Paragraphs>148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</cp:revision>
  <dcterms:created xsi:type="dcterms:W3CDTF">2015-06-15T18:57:31Z</dcterms:created>
  <dcterms:modified xsi:type="dcterms:W3CDTF">2015-06-25T08:18:08Z</dcterms:modified>
</cp:coreProperties>
</file>